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371600"/>
            <a:ext cx="6400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10000"/>
            <a:ext cx="6248400" cy="1371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10400" y="6172200"/>
            <a:ext cx="1524000" cy="457200"/>
          </a:xfrm>
        </p:spPr>
        <p:txBody>
          <a:bodyPr/>
          <a:lstStyle>
            <a:lvl1pPr>
              <a:spcBef>
                <a:spcPct val="20000"/>
              </a:spcBef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spcBef>
                <a:spcPct val="20000"/>
              </a:spcBef>
              <a:defRPr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172200"/>
            <a:ext cx="1219200" cy="457200"/>
          </a:xfrm>
        </p:spPr>
        <p:txBody>
          <a:bodyPr/>
          <a:lstStyle>
            <a:lvl1pPr>
              <a:spcBef>
                <a:spcPct val="20000"/>
              </a:spcBef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05550" y="1143000"/>
            <a:ext cx="169545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143000"/>
            <a:ext cx="4933950" cy="480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2895600"/>
            <a:ext cx="33147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2895600"/>
            <a:ext cx="33147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143000"/>
            <a:ext cx="67818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895600"/>
            <a:ext cx="6781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25EF8B6B-AE9E-4C65-864F-F5F28594DC8A}" type="datetimeFigureOut">
              <a:rPr lang="en-US" smtClean="0"/>
              <a:t>11/2/2008</a:t>
            </a:fld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172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F5B2BD6B-1398-49A8-B128-2D78F3E086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mazon.com/gp/reader/0531155765/ref=sib_dp_p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video.barnesandnoble.com/search/imageviewer.asp?ean=0113016504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Primary vs. Secondary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Source Material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6781800" cy="685800"/>
          </a:xfrm>
        </p:spPr>
        <p:txBody>
          <a:bodyPr/>
          <a:lstStyle/>
          <a:p>
            <a:r>
              <a:rPr lang="en-US" dirty="0" smtClean="0"/>
              <a:t>Primary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6781800" cy="457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Primary </a:t>
            </a:r>
            <a:r>
              <a:rPr lang="en-US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Sources</a:t>
            </a:r>
          </a:p>
          <a:p>
            <a:pPr lvl="1"/>
            <a:r>
              <a:rPr lang="en-US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Produced by eyewitnesses to events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Examples: Diaries, Letters,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Interviews, Autobiographies</a:t>
            </a:r>
            <a:r>
              <a:rPr lang="en-US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Artifacts, &amp; Paintings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Convey personal experiences: Often </a:t>
            </a:r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 an emotion </a:t>
            </a:r>
            <a:r>
              <a:rPr lang="en-US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&amp; opinion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2050" name="Picture 2" descr="http://rds.yahoo.com/_ylt=A0WTeff9Tw5JkmwB2bejzbkF/SIG=12ifp7nou/EXP=1225761149/**http%3A/www.factmonster.com/images/bookCover-DiaryAnneFran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3578679"/>
            <a:ext cx="1905000" cy="327932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781800" cy="990600"/>
          </a:xfrm>
        </p:spPr>
        <p:txBody>
          <a:bodyPr/>
          <a:lstStyle/>
          <a:p>
            <a:r>
              <a:rPr lang="en-US" dirty="0" smtClean="0"/>
              <a:t>Secondary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7620000" cy="51054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</a:t>
            </a:r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 gathered from others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Examples: Textbooks &amp; Biographies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Help to understand events in a larger </a:t>
            </a: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context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1026" name="Picture 2" descr="A History of the Holocaust (Single Title Social Studies)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428999"/>
            <a:ext cx="3429000" cy="342900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781800" cy="838200"/>
          </a:xfrm>
        </p:spPr>
        <p:txBody>
          <a:bodyPr/>
          <a:lstStyle/>
          <a:p>
            <a:r>
              <a:rPr lang="en-US" dirty="0" smtClean="0"/>
              <a:t>Analyzing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01000" cy="4572000"/>
          </a:xfrm>
        </p:spPr>
        <p:txBody>
          <a:bodyPr/>
          <a:lstStyle/>
          <a:p>
            <a:pPr lvl="0"/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Determine the reliability</a:t>
            </a:r>
            <a:endParaRPr lang="en-US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b="1" dirty="0">
                <a:solidFill>
                  <a:schemeClr val="tx1"/>
                </a:solidFill>
                <a:latin typeface="+mn-lt"/>
              </a:rPr>
              <a:t>P: Author &amp; when written (right after the event or much later)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lvl="1"/>
            <a:r>
              <a:rPr lang="en-US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S: Good documentation (sources cited</a:t>
            </a:r>
            <a:r>
              <a:rPr lang="en-U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b="1" dirty="0" smtClean="0"/>
              <a:t>Evaluate for bias</a:t>
            </a:r>
          </a:p>
          <a:p>
            <a:pPr lvl="1"/>
            <a:r>
              <a:rPr lang="en-US" b="1" dirty="0" smtClean="0"/>
              <a:t>Example: </a:t>
            </a:r>
            <a:endParaRPr lang="en-US" b="1" dirty="0"/>
          </a:p>
        </p:txBody>
      </p:sp>
      <p:pic>
        <p:nvPicPr>
          <p:cNvPr id="16386" name="Picture 2" descr="Greatest Generation with Tom Brokaw: DVD Cove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962400"/>
            <a:ext cx="205350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pixels design template">
  <a:themeElements>
    <a:clrScheme name="Office Theme 10">
      <a:dk1>
        <a:srgbClr val="FF9933"/>
      </a:dk1>
      <a:lt1>
        <a:srgbClr val="FFFFFF"/>
      </a:lt1>
      <a:dk2>
        <a:srgbClr val="FE6E02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822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FF9900"/>
        </a:accent1>
        <a:accent2>
          <a:srgbClr val="FF505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4848"/>
        </a:accent6>
        <a:hlink>
          <a:srgbClr val="FFFF99"/>
        </a:hlink>
        <a:folHlink>
          <a:srgbClr val="9933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25252F"/>
        </a:dk1>
        <a:lt1>
          <a:srgbClr val="CCECFF"/>
        </a:lt1>
        <a:dk2>
          <a:srgbClr val="000000"/>
        </a:dk2>
        <a:lt2>
          <a:srgbClr val="FFFFFF"/>
        </a:lt2>
        <a:accent1>
          <a:srgbClr val="009999"/>
        </a:accent1>
        <a:accent2>
          <a:srgbClr val="67972D"/>
        </a:accent2>
        <a:accent3>
          <a:srgbClr val="AAAAAA"/>
        </a:accent3>
        <a:accent4>
          <a:srgbClr val="AEC9DA"/>
        </a:accent4>
        <a:accent5>
          <a:srgbClr val="AACACA"/>
        </a:accent5>
        <a:accent6>
          <a:srgbClr val="5D8828"/>
        </a:accent6>
        <a:hlink>
          <a:srgbClr val="FFFFCC"/>
        </a:hlink>
        <a:folHlink>
          <a:srgbClr val="9933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AAC8C7"/>
        </a:dk1>
        <a:lt1>
          <a:srgbClr val="FFFFFF"/>
        </a:lt1>
        <a:dk2>
          <a:srgbClr val="000000"/>
        </a:dk2>
        <a:lt2>
          <a:srgbClr val="808080"/>
        </a:lt2>
        <a:accent1>
          <a:srgbClr val="336666"/>
        </a:accent1>
        <a:accent2>
          <a:srgbClr val="660099"/>
        </a:accent2>
        <a:accent3>
          <a:srgbClr val="FFFFFF"/>
        </a:accent3>
        <a:accent4>
          <a:srgbClr val="91AAAA"/>
        </a:accent4>
        <a:accent5>
          <a:srgbClr val="ADB8B8"/>
        </a:accent5>
        <a:accent6>
          <a:srgbClr val="5C008A"/>
        </a:accent6>
        <a:hlink>
          <a:srgbClr val="66CCCC"/>
        </a:hlink>
        <a:folHlink>
          <a:srgbClr val="82AC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2D2015"/>
        </a:dk1>
        <a:lt1>
          <a:srgbClr val="E6E6CD"/>
        </a:lt1>
        <a:dk2>
          <a:srgbClr val="523E26"/>
        </a:dk2>
        <a:lt2>
          <a:srgbClr val="DFC08D"/>
        </a:lt2>
        <a:accent1>
          <a:srgbClr val="999966"/>
        </a:accent1>
        <a:accent2>
          <a:srgbClr val="8F5F2F"/>
        </a:accent2>
        <a:accent3>
          <a:srgbClr val="B3AFAC"/>
        </a:accent3>
        <a:accent4>
          <a:srgbClr val="C4C4AF"/>
        </a:accent4>
        <a:accent5>
          <a:srgbClr val="CACAB8"/>
        </a:accent5>
        <a:accent6>
          <a:srgbClr val="81552A"/>
        </a:accent6>
        <a:hlink>
          <a:srgbClr val="99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25252F"/>
        </a:dk1>
        <a:lt1>
          <a:srgbClr val="E5F2FD"/>
        </a:lt1>
        <a:dk2>
          <a:srgbClr val="000000"/>
        </a:dk2>
        <a:lt2>
          <a:srgbClr val="FFFFFF"/>
        </a:lt2>
        <a:accent1>
          <a:srgbClr val="336699"/>
        </a:accent1>
        <a:accent2>
          <a:srgbClr val="003399"/>
        </a:accent2>
        <a:accent3>
          <a:srgbClr val="AAAAAA"/>
        </a:accent3>
        <a:accent4>
          <a:srgbClr val="C3CFD8"/>
        </a:accent4>
        <a:accent5>
          <a:srgbClr val="ADB8CA"/>
        </a:accent5>
        <a:accent6>
          <a:srgbClr val="002D8A"/>
        </a:accent6>
        <a:hlink>
          <a:srgbClr val="99CCFF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3366"/>
        </a:dk1>
        <a:lt1>
          <a:srgbClr val="EBEBFF"/>
        </a:lt1>
        <a:dk2>
          <a:srgbClr val="000099"/>
        </a:dk2>
        <a:lt2>
          <a:srgbClr val="CCFFFF"/>
        </a:lt2>
        <a:accent1>
          <a:srgbClr val="9999CC"/>
        </a:accent1>
        <a:accent2>
          <a:srgbClr val="669999"/>
        </a:accent2>
        <a:accent3>
          <a:srgbClr val="AAAACA"/>
        </a:accent3>
        <a:accent4>
          <a:srgbClr val="C9C9DA"/>
        </a:accent4>
        <a:accent5>
          <a:srgbClr val="CACAE2"/>
        </a:accent5>
        <a:accent6>
          <a:srgbClr val="5C8A8A"/>
        </a:accent6>
        <a:hlink>
          <a:srgbClr val="666699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FF9933"/>
        </a:dk1>
        <a:lt1>
          <a:srgbClr val="FFFFFF"/>
        </a:lt1>
        <a:dk2>
          <a:srgbClr val="FE6E02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82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pixels design template</Template>
  <TotalTime>62</TotalTime>
  <Words>92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Blue pixels design template</vt:lpstr>
      <vt:lpstr>Primary vs. Secondary</vt:lpstr>
      <vt:lpstr>Primary Sources</vt:lpstr>
      <vt:lpstr>Secondary Sources</vt:lpstr>
      <vt:lpstr>Analyzing Sources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vs. Secondary</dc:title>
  <dc:creator>Owner</dc:creator>
  <cp:lastModifiedBy>Owner</cp:lastModifiedBy>
  <cp:revision>7</cp:revision>
  <dcterms:created xsi:type="dcterms:W3CDTF">2008-11-03T01:08:06Z</dcterms:created>
  <dcterms:modified xsi:type="dcterms:W3CDTF">2008-11-03T02:10:59Z</dcterms:modified>
</cp:coreProperties>
</file>